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8"/>
  </p:notesMasterIdLst>
  <p:handoutMasterIdLst>
    <p:handoutMasterId r:id="rId9"/>
  </p:handoutMasterIdLst>
  <p:sldIdLst>
    <p:sldId id="274" r:id="rId2"/>
    <p:sldId id="275" r:id="rId3"/>
    <p:sldId id="276" r:id="rId4"/>
    <p:sldId id="257" r:id="rId5"/>
    <p:sldId id="273" r:id="rId6"/>
    <p:sldId id="272" r:id="rId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08" autoAdjust="0"/>
    <p:restoredTop sz="96327" autoAdjust="0"/>
  </p:normalViewPr>
  <p:slideViewPr>
    <p:cSldViewPr snapToGrid="0">
      <p:cViewPr varScale="1">
        <p:scale>
          <a:sx n="161" d="100"/>
          <a:sy n="161" d="100"/>
        </p:scale>
        <p:origin x="3056" y="100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73771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Vložte název přednášky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 dirty="0"/>
              <a:t>Jméno Příjmení (bez titulů)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FC17CBE-6747-4FB3-910C-F34D0CC6F3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věrečný snímek – FN BRNO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716521B6-6164-7649-9BB9-98A3FC15AE46}"/>
              </a:ext>
            </a:extLst>
          </p:cNvPr>
          <p:cNvSpPr txBox="1"/>
          <p:nvPr userDrawn="1"/>
        </p:nvSpPr>
        <p:spPr>
          <a:xfrm>
            <a:off x="307497" y="5837678"/>
            <a:ext cx="606902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/>
            <a:r>
              <a:rPr lang="cs-CZ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</a:t>
            </a:r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</a:t>
            </a:r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Masaryk University</a:t>
            </a:r>
          </a:p>
          <a:p>
            <a:pPr lvl="0"/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18936D5-520F-0A9A-90DE-4F65DDAAB2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33" y="421664"/>
            <a:ext cx="3624021" cy="10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9746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Závěrečný snímek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716521B6-6164-7649-9BB9-98A3FC15AE46}"/>
              </a:ext>
            </a:extLst>
          </p:cNvPr>
          <p:cNvSpPr txBox="1"/>
          <p:nvPr userDrawn="1"/>
        </p:nvSpPr>
        <p:spPr>
          <a:xfrm>
            <a:off x="307497" y="5837678"/>
            <a:ext cx="606902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/>
            <a:r>
              <a:rPr lang="cs-CZ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</a:t>
            </a:r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</a:t>
            </a:r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Masaryk University</a:t>
            </a:r>
          </a:p>
          <a:p>
            <a:pPr lvl="0"/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CBF481B-8B94-4C57-A2B8-0B7D7AFAE5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3316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D65A7D6-4EB3-4E67-B358-56DDA6BFDE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20552E7-48CC-40F3-B391-087BD87902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D656F7E9-5E47-41D0-9CA9-DE4A31EE09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9E805697-F6B9-4F6A-9C5B-5AAFE54A07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5354773-248E-4956-8633-6A496534A5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9BA260D-C952-48F5-9BCF-8EDB00FA2E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A5E2D3A7-3660-4B54-93F1-E2F006CF22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2A1E796-F773-4049-A027-E6B6CD7530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8" r:id="rId2"/>
    <p:sldLayoutId id="2147483684" r:id="rId3"/>
    <p:sldLayoutId id="2147483685" r:id="rId4"/>
    <p:sldLayoutId id="2147483674" r:id="rId5"/>
    <p:sldLayoutId id="2147483688" r:id="rId6"/>
    <p:sldLayoutId id="2147483675" r:id="rId7"/>
    <p:sldLayoutId id="2147483695" r:id="rId8"/>
    <p:sldLayoutId id="2147483686" r:id="rId9"/>
    <p:sldLayoutId id="2147483701" r:id="rId10"/>
    <p:sldLayoutId id="2147483702" r:id="rId11"/>
  </p:sldLayoutIdLst>
  <p:hf sldNum="0"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3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A9858B-2B4A-46CB-84A6-A14EFB53B1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Name of the subject and the code – e.g. First Aid – practice (aVLPO011c)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E2EA8D7-C538-DA77-801A-FD632E5B6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 of the </a:t>
            </a:r>
            <a:r>
              <a:rPr lang="en-GB" dirty="0" err="1"/>
              <a:t>videolecture</a:t>
            </a:r>
            <a:endParaRPr lang="en-GB" dirty="0"/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E93B7C73-D11E-D204-7916-08990C12BD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Name of the speaker (without titles)</a:t>
            </a:r>
          </a:p>
        </p:txBody>
      </p:sp>
    </p:spTree>
    <p:extLst>
      <p:ext uri="{BB962C8B-B14F-4D97-AF65-F5344CB8AC3E}">
        <p14:creationId xmlns:p14="http://schemas.microsoft.com/office/powerpoint/2010/main" val="667516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8A7F6BB-CC1D-458C-8371-311D59E97D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Name of the subject and the code – e.g. First Aid – practice (aVLPO011c)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B6984E3-726E-4C47-8739-CFFC986F9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Learning </a:t>
            </a:r>
            <a:r>
              <a:rPr lang="cs-CZ" dirty="0" err="1"/>
              <a:t>outcomes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2E706C-BBA7-9247-8105-68B5DD4C9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Definujte max. 4 výstupy z učení pro danou </a:t>
            </a:r>
            <a:r>
              <a:rPr lang="cs-CZ" dirty="0" err="1"/>
              <a:t>videopřednášku</a:t>
            </a:r>
            <a:r>
              <a:rPr lang="cs-CZ" dirty="0"/>
              <a:t>. Slovesa se mohou opakovat.</a:t>
            </a:r>
          </a:p>
          <a:p>
            <a:r>
              <a:rPr lang="cs-CZ" b="1" dirty="0"/>
              <a:t>Čeho bude student po zhlédnutí </a:t>
            </a:r>
            <a:r>
              <a:rPr lang="cs-CZ" b="1" dirty="0" err="1"/>
              <a:t>videopřednášky</a:t>
            </a:r>
            <a:r>
              <a:rPr lang="cs-CZ" b="1" dirty="0"/>
              <a:t> schopen?</a:t>
            </a:r>
          </a:p>
          <a:p>
            <a:pPr marL="72000" indent="0">
              <a:buNone/>
            </a:pPr>
            <a:r>
              <a:rPr lang="cs-CZ" i="1" dirty="0"/>
              <a:t>Příklad:</a:t>
            </a:r>
          </a:p>
          <a:p>
            <a:r>
              <a:rPr lang="cs-CZ" i="1" dirty="0"/>
              <a:t>Student vyjmenuje linky tísňového volání.</a:t>
            </a:r>
          </a:p>
          <a:p>
            <a:r>
              <a:rPr lang="cs-CZ" i="1" dirty="0"/>
              <a:t>Student popíše algoritmus SSS ABC.</a:t>
            </a:r>
          </a:p>
          <a:p>
            <a:r>
              <a:rPr lang="cs-CZ" i="1" dirty="0"/>
              <a:t>Student identifikuje možné příčiny vzniku ikteru.</a:t>
            </a:r>
          </a:p>
          <a:p>
            <a:r>
              <a:rPr lang="cs-CZ" i="1" dirty="0"/>
              <a:t>Student uvede příklad situace, kdy může vzniknout tenzní pneumotorax.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6910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8A7F6BB-CC1D-458C-8371-311D59E97D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Name of the subject and the code – e.g. First Aid – practice (aVLPO011c)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B6984E3-726E-4C47-8739-CFFC986F9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Learning </a:t>
            </a:r>
            <a:r>
              <a:rPr lang="cs-CZ" dirty="0" err="1"/>
              <a:t>outcomes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2E706C-BBA7-9247-8105-68B5DD4C9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endParaRPr lang="cs-CZ" dirty="0"/>
          </a:p>
          <a:p>
            <a:pPr marL="72000" indent="0">
              <a:buNone/>
            </a:pPr>
            <a:r>
              <a:rPr lang="cs-CZ" dirty="0"/>
              <a:t> </a:t>
            </a:r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3" name="Tabulka 5">
            <a:extLst>
              <a:ext uri="{FF2B5EF4-FFF2-40B4-BE49-F238E27FC236}">
                <a16:creationId xmlns:a16="http://schemas.microsoft.com/office/drawing/2014/main" id="{3C74E1DA-5A48-D3F2-7A22-4D20CEF33C04}"/>
              </a:ext>
            </a:extLst>
          </p:cNvPr>
          <p:cNvGraphicFramePr>
            <a:graphicFrameLocks noGrp="1"/>
          </p:cNvGraphicFramePr>
          <p:nvPr/>
        </p:nvGraphicFramePr>
        <p:xfrm>
          <a:off x="718800" y="2847888"/>
          <a:ext cx="10753799" cy="267870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753799">
                  <a:extLst>
                    <a:ext uri="{9D8B030D-6E8A-4147-A177-3AD203B41FA5}">
                      <a16:colId xmlns:a16="http://schemas.microsoft.com/office/drawing/2014/main" val="3397895552"/>
                    </a:ext>
                  </a:extLst>
                </a:gridCol>
              </a:tblGrid>
              <a:tr h="669676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 noProof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Remember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8701385"/>
                  </a:ext>
                </a:extLst>
              </a:tr>
              <a:tr h="669676">
                <a:tc>
                  <a:txBody>
                    <a:bodyPr/>
                    <a:lstStyle/>
                    <a:p>
                      <a:r>
                        <a:rPr lang="en-GB" sz="1800" b="0" i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Define, describe, name, choose, fill in, list, order, determine, reproduce, quote, state, term, repeat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0632648"/>
                  </a:ext>
                </a:extLst>
              </a:tr>
              <a:tr h="669676">
                <a:tc>
                  <a:txBody>
                    <a:bodyPr/>
                    <a:lstStyle/>
                    <a:p>
                      <a:pPr algn="ctr"/>
                      <a:r>
                        <a:rPr lang="en-GB" b="1" noProof="0"/>
                        <a:t>Understand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4858914"/>
                  </a:ext>
                </a:extLst>
              </a:tr>
              <a:tr h="669676">
                <a:tc>
                  <a:txBody>
                    <a:bodyPr/>
                    <a:lstStyle/>
                    <a:p>
                      <a:r>
                        <a:rPr lang="en-GB" sz="1800" b="0" i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Explain, compute, identify, express, classify, reword, prove, measure, summarize, correct, give an example, inform, translate, illustrate, convert, interpret, paraphrase, justify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6898197"/>
                  </a:ext>
                </a:extLst>
              </a:tr>
            </a:tbl>
          </a:graphicData>
        </a:graphic>
      </p:graphicFrame>
      <p:sp>
        <p:nvSpPr>
          <p:cNvPr id="7" name="Zástupný obsah 4">
            <a:extLst>
              <a:ext uri="{FF2B5EF4-FFF2-40B4-BE49-F238E27FC236}">
                <a16:creationId xmlns:a16="http://schemas.microsoft.com/office/drawing/2014/main" id="{DDB5DB57-2987-3570-2CE2-70C8A6B3B1FE}"/>
              </a:ext>
            </a:extLst>
          </p:cNvPr>
          <p:cNvSpPr txBox="1">
            <a:spLocks/>
          </p:cNvSpPr>
          <p:nvPr/>
        </p:nvSpPr>
        <p:spPr>
          <a:xfrm>
            <a:off x="718199" y="1692002"/>
            <a:ext cx="10753200" cy="41399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2000" indent="-180000" algn="l" rtl="0" eaLnBrk="1" fontAlgn="base" hangingPunct="1">
              <a:lnSpc>
                <a:spcPts val="36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4000" indent="-18000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72000" indent="0">
              <a:buFont typeface="Arial" panose="020B0604020202020204" pitchFamily="34" charset="0"/>
              <a:buNone/>
            </a:pPr>
            <a:r>
              <a:rPr lang="cs-CZ" kern="0"/>
              <a:t>Slovesa, která je možné použít pro formulaci výstupů z učení dle Bloomovy taxonomie:</a:t>
            </a:r>
          </a:p>
          <a:p>
            <a:pPr marL="72000" indent="0">
              <a:buFont typeface="Arial" panose="020B0604020202020204" pitchFamily="34" charset="0"/>
              <a:buNone/>
            </a:pPr>
            <a:endParaRPr lang="cs-CZ" kern="0"/>
          </a:p>
          <a:p>
            <a:pPr marL="72000" indent="0">
              <a:buFont typeface="Arial" panose="020B0604020202020204" pitchFamily="34" charset="0"/>
              <a:buNone/>
            </a:pPr>
            <a:r>
              <a:rPr lang="cs-CZ" kern="0"/>
              <a:t> </a:t>
            </a:r>
          </a:p>
          <a:p>
            <a:endParaRPr lang="cs-CZ" kern="0"/>
          </a:p>
          <a:p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1240308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272A7730-FA02-3E42-BB21-CC34502AC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3D2DE58-32ED-294C-A450-E1AA3397D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Používejte prosím definovaná rozložení prezentace v jednotném vizuálním stylu LF MU.</a:t>
            </a:r>
          </a:p>
          <a:p>
            <a:pPr lvl="1"/>
            <a:r>
              <a:rPr lang="cs-CZ" dirty="0"/>
              <a:t>Karta DOMŮ – Oddíl SNÍMKY</a:t>
            </a:r>
          </a:p>
          <a:p>
            <a:pPr lvl="1"/>
            <a:r>
              <a:rPr lang="cs-CZ" dirty="0"/>
              <a:t>Pro volbu závěrečného snímku vyberte ze tří možností dle vaší afiliace</a:t>
            </a:r>
          </a:p>
          <a:p>
            <a:pPr marL="1200150" lvl="2" indent="-285750">
              <a:buClr>
                <a:schemeClr val="accent1"/>
              </a:buClr>
              <a:buFont typeface="Standardní systémové písmo"/>
              <a:buChar char="–"/>
            </a:pPr>
            <a:r>
              <a:rPr lang="cs-CZ" dirty="0"/>
              <a:t>MED MUNI, MED MUNI + FNUSA, MED MUNI + FN BRNO</a:t>
            </a:r>
          </a:p>
          <a:p>
            <a:pPr lvl="2"/>
            <a:endParaRPr lang="cs-CZ" dirty="0"/>
          </a:p>
          <a:p>
            <a:r>
              <a:rPr lang="cs-CZ" dirty="0"/>
              <a:t>Pracujte pouze s předdefinovanými barvami, které vychází z barev fakult MU.</a:t>
            </a:r>
          </a:p>
          <a:p>
            <a:pPr lvl="1"/>
            <a:endParaRPr lang="cs-CZ" dirty="0"/>
          </a:p>
          <a:p>
            <a:r>
              <a:rPr lang="cs-CZ" dirty="0"/>
              <a:t>Pokud budete používat schémata nebo převzaté obrázky a fotografie, vždy je řádně citujte.</a:t>
            </a:r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4F706ECE-B9E7-4147-9E18-5DD8AB4BAAE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Name of the subject and the code – e.g. First Aid – practice (aVLPO011c)</a:t>
            </a:r>
          </a:p>
        </p:txBody>
      </p:sp>
    </p:spTree>
    <p:extLst>
      <p:ext uri="{BB962C8B-B14F-4D97-AF65-F5344CB8AC3E}">
        <p14:creationId xmlns:p14="http://schemas.microsoft.com/office/powerpoint/2010/main" val="4063208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6B334AF7-3A89-46AF-ACB9-0FB959BB8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Take</a:t>
            </a:r>
            <a:r>
              <a:rPr lang="cs-CZ" dirty="0"/>
              <a:t> </a:t>
            </a:r>
            <a:r>
              <a:rPr lang="cs-CZ" dirty="0" err="1"/>
              <a:t>home</a:t>
            </a:r>
            <a:r>
              <a:rPr lang="cs-CZ" dirty="0"/>
              <a:t> </a:t>
            </a:r>
            <a:r>
              <a:rPr lang="cs-CZ" dirty="0" err="1"/>
              <a:t>message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4255489-41DF-4A97-A677-D36437EEF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Vložte klíčové sdělení, které si má student zapamatovat po shlédnutí této přednášky, max. 3 body 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D163C5-9CCF-417B-AC79-253F381F1E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Name of the subject and the code – e.g. First Aid – practice (aVLPO011c)</a:t>
            </a:r>
          </a:p>
        </p:txBody>
      </p:sp>
    </p:spTree>
    <p:extLst>
      <p:ext uri="{BB962C8B-B14F-4D97-AF65-F5344CB8AC3E}">
        <p14:creationId xmlns:p14="http://schemas.microsoft.com/office/powerpoint/2010/main" val="1525155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644440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ablona-video-simu-cz" id="{70E413AE-DF36-2240-8C7F-4EE22D6865F2}" vid="{D59A1AE0-0475-294C-904D-2C6C3702E6DB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Prezentace_MU_CZ</Template>
  <TotalTime>0</TotalTime>
  <Words>343</Words>
  <Application>Microsoft Office PowerPoint</Application>
  <PresentationFormat>Širokoúhlá obrazovka</PresentationFormat>
  <Paragraphs>36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Standardní systémové písmo</vt:lpstr>
      <vt:lpstr>Tahoma</vt:lpstr>
      <vt:lpstr>Wingdings</vt:lpstr>
      <vt:lpstr>Prezentace_MU_CZ</vt:lpstr>
      <vt:lpstr>Topic of the videolecture</vt:lpstr>
      <vt:lpstr>Learning outcomes</vt:lpstr>
      <vt:lpstr>Learning outcomes</vt:lpstr>
      <vt:lpstr>Obsah přednášky</vt:lpstr>
      <vt:lpstr>Take home message 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Život ohrožující stavy u diabetiků</dc:title>
  <dc:creator>Vojtěch Bulhart</dc:creator>
  <cp:lastModifiedBy>Igor Kuba</cp:lastModifiedBy>
  <cp:revision>18</cp:revision>
  <cp:lastPrinted>1601-01-01T00:00:00Z</cp:lastPrinted>
  <dcterms:created xsi:type="dcterms:W3CDTF">2020-08-24T06:00:57Z</dcterms:created>
  <dcterms:modified xsi:type="dcterms:W3CDTF">2026-03-02T09:55:37Z</dcterms:modified>
</cp:coreProperties>
</file>